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4" r:id="rId2"/>
    <p:sldId id="265" r:id="rId3"/>
    <p:sldId id="266" r:id="rId4"/>
    <p:sldId id="269" r:id="rId5"/>
    <p:sldId id="271" r:id="rId6"/>
    <p:sldId id="272" r:id="rId7"/>
    <p:sldId id="273" r:id="rId8"/>
    <p:sldId id="274" r:id="rId9"/>
    <p:sldId id="270"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3" d="100"/>
          <a:sy n="83" d="100"/>
        </p:scale>
        <p:origin x="-658"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1865E4-7296-4089-B764-0840CAB7E323}" type="datetimeFigureOut">
              <a:rPr lang="en-US" smtClean="0"/>
              <a:t>10/21/2024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707ED5-5F57-400B-B659-77E78EE834E7}" type="slidenum">
              <a:rPr lang="en-US" smtClean="0"/>
              <a:t>‹#›</a:t>
            </a:fld>
            <a:endParaRPr lang="en-US"/>
          </a:p>
        </p:txBody>
      </p:sp>
    </p:spTree>
    <p:extLst>
      <p:ext uri="{BB962C8B-B14F-4D97-AF65-F5344CB8AC3E}">
        <p14:creationId xmlns:p14="http://schemas.microsoft.com/office/powerpoint/2010/main" val="1271372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906E1-3906-412C-9634-81B644623A7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3151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707ED5-5F57-400B-B659-77E78EE834E7}" type="slidenum">
              <a:rPr lang="en-US" smtClean="0"/>
              <a:t>3</a:t>
            </a:fld>
            <a:endParaRPr lang="en-US"/>
          </a:p>
        </p:txBody>
      </p:sp>
    </p:spTree>
    <p:extLst>
      <p:ext uri="{BB962C8B-B14F-4D97-AF65-F5344CB8AC3E}">
        <p14:creationId xmlns:p14="http://schemas.microsoft.com/office/powerpoint/2010/main" val="2694224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4749EEF-FD2D-4A0B-A32D-AF190F7138CB}" type="datetimeFigureOut">
              <a:rPr lang="en-US" smtClean="0">
                <a:solidFill>
                  <a:prstClr val="white">
                    <a:tint val="75000"/>
                  </a:prstClr>
                </a:solidFill>
              </a:rPr>
              <a:pPr/>
              <a:t>10/21/2024</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AAD513C-32A2-4621-B10C-F9C719BAAB25}"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420982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749EEF-FD2D-4A0B-A32D-AF190F7138CB}" type="datetimeFigureOut">
              <a:rPr lang="en-US" smtClean="0">
                <a:solidFill>
                  <a:prstClr val="white">
                    <a:tint val="75000"/>
                  </a:prstClr>
                </a:solidFill>
              </a:rPr>
              <a:pPr/>
              <a:t>10/21/2024</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AAD513C-32A2-4621-B10C-F9C719BAAB25}"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3180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749EEF-FD2D-4A0B-A32D-AF190F7138CB}" type="datetimeFigureOut">
              <a:rPr lang="en-US" smtClean="0">
                <a:solidFill>
                  <a:prstClr val="white">
                    <a:tint val="75000"/>
                  </a:prstClr>
                </a:solidFill>
              </a:rPr>
              <a:pPr/>
              <a:t>10/21/2024</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AAD513C-32A2-4621-B10C-F9C719BAAB25}"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449255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749EEF-FD2D-4A0B-A32D-AF190F7138CB}" type="datetimeFigureOut">
              <a:rPr lang="en-US" smtClean="0">
                <a:solidFill>
                  <a:prstClr val="white">
                    <a:tint val="75000"/>
                  </a:prstClr>
                </a:solidFill>
              </a:rPr>
              <a:pPr/>
              <a:t>10/21/2024</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AAD513C-32A2-4621-B10C-F9C719BAAB25}"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433394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749EEF-FD2D-4A0B-A32D-AF190F7138CB}" type="datetimeFigureOut">
              <a:rPr lang="en-US" smtClean="0">
                <a:solidFill>
                  <a:prstClr val="white">
                    <a:tint val="75000"/>
                  </a:prstClr>
                </a:solidFill>
              </a:rPr>
              <a:pPr/>
              <a:t>10/21/2024</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AAD513C-32A2-4621-B10C-F9C719BAAB25}"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085854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749EEF-FD2D-4A0B-A32D-AF190F7138CB}" type="datetimeFigureOut">
              <a:rPr lang="en-US" smtClean="0">
                <a:solidFill>
                  <a:prstClr val="white">
                    <a:tint val="75000"/>
                  </a:prstClr>
                </a:solidFill>
              </a:rPr>
              <a:pPr/>
              <a:t>10/21/2024</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AAD513C-32A2-4621-B10C-F9C719BAAB25}"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706476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4749EEF-FD2D-4A0B-A32D-AF190F7138CB}" type="datetimeFigureOut">
              <a:rPr lang="en-US" smtClean="0">
                <a:solidFill>
                  <a:prstClr val="white">
                    <a:tint val="75000"/>
                  </a:prstClr>
                </a:solidFill>
              </a:rPr>
              <a:pPr/>
              <a:t>10/21/2024</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0AAD513C-32A2-4621-B10C-F9C719BAAB25}"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96318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4749EEF-FD2D-4A0B-A32D-AF190F7138CB}" type="datetimeFigureOut">
              <a:rPr lang="en-US" smtClean="0">
                <a:solidFill>
                  <a:prstClr val="white">
                    <a:tint val="75000"/>
                  </a:prstClr>
                </a:solidFill>
              </a:rPr>
              <a:pPr/>
              <a:t>10/21/2024</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0AAD513C-32A2-4621-B10C-F9C719BAAB25}"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492990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749EEF-FD2D-4A0B-A32D-AF190F7138CB}" type="datetimeFigureOut">
              <a:rPr lang="en-US" smtClean="0">
                <a:solidFill>
                  <a:prstClr val="white">
                    <a:tint val="75000"/>
                  </a:prstClr>
                </a:solidFill>
              </a:rPr>
              <a:pPr/>
              <a:t>10/21/2024</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0AAD513C-32A2-4621-B10C-F9C719BAAB25}"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170679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749EEF-FD2D-4A0B-A32D-AF190F7138CB}" type="datetimeFigureOut">
              <a:rPr lang="en-US" smtClean="0">
                <a:solidFill>
                  <a:prstClr val="white">
                    <a:tint val="75000"/>
                  </a:prstClr>
                </a:solidFill>
              </a:rPr>
              <a:pPr/>
              <a:t>10/21/2024</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AAD513C-32A2-4621-B10C-F9C719BAAB25}"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334295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749EEF-FD2D-4A0B-A32D-AF190F7138CB}" type="datetimeFigureOut">
              <a:rPr lang="en-US" smtClean="0">
                <a:solidFill>
                  <a:prstClr val="white">
                    <a:tint val="75000"/>
                  </a:prstClr>
                </a:solidFill>
              </a:rPr>
              <a:pPr/>
              <a:t>10/21/2024</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AAD513C-32A2-4621-B10C-F9C719BAAB25}"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700773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749EEF-FD2D-4A0B-A32D-AF190F7138CB}" type="datetimeFigureOut">
              <a:rPr lang="en-US" smtClean="0">
                <a:solidFill>
                  <a:prstClr val="white">
                    <a:tint val="75000"/>
                  </a:prstClr>
                </a:solidFill>
              </a:rPr>
              <a:pPr/>
              <a:t>10/21/2024</a:t>
            </a:fld>
            <a:endParaRPr lang="en-US">
              <a:solidFill>
                <a:prstClr val="white">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AD513C-32A2-4621-B10C-F9C719BAAB25}"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45243542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drive.google.com/file/d/1SAWpnK1ZWOg8KJbpaBF3e7Qo-8fXZCoh/view?usp=sharin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28600"/>
            <a:ext cx="7772400" cy="5562600"/>
          </a:xfrm>
        </p:spPr>
        <p:txBody>
          <a:bodyPr>
            <a:noAutofit/>
          </a:bodyPr>
          <a:lstStyle/>
          <a:p>
            <a:r>
              <a:rPr lang="en-US" sz="4800" b="1" dirty="0"/>
              <a:t>Faith Lutheran’s 2024 Stewardship Drive</a:t>
            </a:r>
            <a:br>
              <a:rPr lang="en-US" sz="4800" b="1" dirty="0"/>
            </a:br>
            <a:r>
              <a:rPr lang="en-US" sz="4800" b="1" dirty="0"/>
              <a:t> </a:t>
            </a:r>
            <a:br>
              <a:rPr lang="en-US" sz="4800" b="1" dirty="0"/>
            </a:br>
            <a:r>
              <a:rPr lang="en-US" sz="4800" b="1" dirty="0"/>
              <a:t/>
            </a:r>
            <a:br>
              <a:rPr lang="en-US" sz="4800" b="1" dirty="0"/>
            </a:br>
            <a:r>
              <a:rPr lang="en-US" sz="4800" b="1" dirty="0"/>
              <a:t>Growing Our Faith</a:t>
            </a:r>
            <a:br>
              <a:rPr lang="en-US" sz="4800" b="1" dirty="0"/>
            </a:br>
            <a:r>
              <a:rPr lang="en-US" sz="4800" b="1" dirty="0"/>
              <a:t>Through Generosity</a:t>
            </a:r>
          </a:p>
        </p:txBody>
      </p:sp>
      <p:pic>
        <p:nvPicPr>
          <p:cNvPr id="1027" name="Picture 3" descr="C:\Program Files (x86)\Microsoft Office\MEDIA\OFFICE14\Lines\BD10307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971800"/>
            <a:ext cx="9144000" cy="22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864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17DB61E6-D1B5-A045-1338-7FF22ACCD3B6}"/>
              </a:ext>
            </a:extLst>
          </p:cNvPr>
          <p:cNvSpPr txBox="1"/>
          <p:nvPr/>
        </p:nvSpPr>
        <p:spPr>
          <a:xfrm>
            <a:off x="4912468" y="0"/>
            <a:ext cx="7052553" cy="6309420"/>
          </a:xfrm>
          <a:prstGeom prst="rect">
            <a:avLst/>
          </a:prstGeom>
          <a:noFill/>
        </p:spPr>
        <p:txBody>
          <a:bodyPr wrap="square">
            <a:spAutoFit/>
          </a:bodyPr>
          <a:lstStyle/>
          <a:p>
            <a:pPr algn="l"/>
            <a:r>
              <a:rPr lang="en-US" sz="3200" b="1" i="0" dirty="0">
                <a:effectLst/>
              </a:rPr>
              <a:t>Our Speaker - The Reverend Jenn </a:t>
            </a:r>
            <a:r>
              <a:rPr lang="en-US" sz="3200" b="1" i="0" dirty="0" err="1">
                <a:effectLst/>
              </a:rPr>
              <a:t>Pockat</a:t>
            </a:r>
            <a:r>
              <a:rPr lang="en-US" sz="3200" b="1" i="0" dirty="0">
                <a:effectLst/>
              </a:rPr>
              <a:t> </a:t>
            </a:r>
            <a:r>
              <a:rPr lang="en-US" sz="2400" b="1" i="0" dirty="0">
                <a:effectLst/>
              </a:rPr>
              <a:t/>
            </a:r>
            <a:br>
              <a:rPr lang="en-US" sz="2400" b="1" i="0" dirty="0">
                <a:effectLst/>
              </a:rPr>
            </a:br>
            <a:r>
              <a:rPr lang="en-US" sz="2000" b="0" i="1" dirty="0">
                <a:effectLst/>
              </a:rPr>
              <a:t>Associate to the Bishop, Director for Relationships &amp; Resources</a:t>
            </a:r>
            <a:endParaRPr lang="en-US" sz="2000" b="1" i="0" dirty="0">
              <a:effectLst/>
            </a:endParaRPr>
          </a:p>
          <a:p>
            <a:pPr algn="l"/>
            <a:endParaRPr lang="en-US" sz="2200" b="0" i="0" dirty="0">
              <a:effectLst/>
            </a:endParaRPr>
          </a:p>
          <a:p>
            <a:pPr algn="l"/>
            <a:r>
              <a:rPr lang="en-US" sz="2200" b="0" i="0" dirty="0">
                <a:effectLst/>
              </a:rPr>
              <a:t>Pastor Jenn </a:t>
            </a:r>
            <a:r>
              <a:rPr lang="en-US" sz="2200" b="0" i="0" dirty="0" err="1">
                <a:effectLst/>
              </a:rPr>
              <a:t>Pockat</a:t>
            </a:r>
            <a:r>
              <a:rPr lang="en-US" sz="2200" b="0" i="0" dirty="0">
                <a:effectLst/>
              </a:rPr>
              <a:t> (pronounced, pa-KOYT) was called by the East Central Synod of Wisconsin Council to serve as Associate to the Bishop in April of 2021. Pastor Jenn works to curate resources for the synod: everything from stewardship to policy and practical aspects of ministry. She also tends to our communal life: convening cohorts, providing one on one care or consultation. From 2012 - 2021, Pastor Jenn served Saint Andrew in Wausau, first as associate and then, starting in 2019, as lead pastor. She is a graduate of Luther College and Wartburg Seminary and has served as treasurer on the board of Crossways Camping Ministries and is the staff liaison for the ECSW lay school. Pastor Jenn is married to Don and lives on a hobby farm in Caroline, in rural Shawano County. She loves spending time with her cats and working in the garden. </a:t>
            </a:r>
          </a:p>
        </p:txBody>
      </p:sp>
      <p:pic>
        <p:nvPicPr>
          <p:cNvPr id="9" name="Picture 8">
            <a:extLst>
              <a:ext uri="{FF2B5EF4-FFF2-40B4-BE49-F238E27FC236}">
                <a16:creationId xmlns:a16="http://schemas.microsoft.com/office/drawing/2014/main" xmlns="" id="{C3545EE2-7E3A-7506-55D6-A7C2E7FA4F6E}"/>
              </a:ext>
            </a:extLst>
          </p:cNvPr>
          <p:cNvPicPr>
            <a:picLocks noChangeAspect="1"/>
          </p:cNvPicPr>
          <p:nvPr/>
        </p:nvPicPr>
        <p:blipFill>
          <a:blip r:embed="rId2" cstate="print">
            <a:extLst>
              <a:ext uri="{28A0092B-C50C-407E-A947-70E740481C1C}">
                <a14:useLocalDpi xmlns:a14="http://schemas.microsoft.com/office/drawing/2010/main" val="0"/>
              </a:ext>
            </a:extLst>
          </a:blip>
          <a:srcRect t="23688"/>
          <a:stretch/>
        </p:blipFill>
        <p:spPr>
          <a:xfrm>
            <a:off x="-1" y="583661"/>
            <a:ext cx="4771705" cy="5462080"/>
          </a:xfrm>
          <a:prstGeom prst="rect">
            <a:avLst/>
          </a:prstGeom>
        </p:spPr>
      </p:pic>
    </p:spTree>
    <p:extLst>
      <p:ext uri="{BB962C8B-B14F-4D97-AF65-F5344CB8AC3E}">
        <p14:creationId xmlns:p14="http://schemas.microsoft.com/office/powerpoint/2010/main" val="3776880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1AFDDE83-9381-9C35-E00F-749266979B13}"/>
              </a:ext>
            </a:extLst>
          </p:cNvPr>
          <p:cNvSpPr>
            <a:spLocks noChangeArrowheads="1"/>
          </p:cNvSpPr>
          <p:nvPr/>
        </p:nvSpPr>
        <p:spPr bwMode="auto">
          <a:xfrm>
            <a:off x="102788" y="1779551"/>
            <a:ext cx="11986423" cy="4616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22222"/>
                </a:solidFill>
                <a:effectLst/>
                <a:cs typeface="Arial" panose="020B0604020202020204" pitchFamily="34" charset="0"/>
              </a:rPr>
              <a:t> </a:t>
            </a:r>
            <a:r>
              <a:rPr kumimoji="0" lang="en-US" altLang="en-US" sz="2400" b="0" i="0" u="none" strike="noStrike" cap="none" normalizeH="0" baseline="0" dirty="0">
                <a:ln>
                  <a:noFill/>
                </a:ln>
                <a:solidFill>
                  <a:srgbClr val="1155CC"/>
                </a:solidFill>
                <a:effectLst/>
                <a:cs typeface="Arial" panose="020B0604020202020204" pitchFamily="34" charset="0"/>
                <a:hlinkClick r:id="rId2"/>
              </a:rPr>
              <a:t>https://drive.google.com/file/d/1SAWpnK1ZWOg8KJbpaBF3e7Qo-8fXZCoh/view?usp=sharing</a:t>
            </a:r>
            <a:r>
              <a:rPr kumimoji="0" lang="en-US" altLang="en-US" sz="2400" b="0" i="0" u="none" strike="noStrike" cap="none" normalizeH="0" baseline="0" dirty="0">
                <a:ln>
                  <a:noFill/>
                </a:ln>
                <a:solidFill>
                  <a:schemeClr val="tx1"/>
                </a:solidFill>
                <a:effectLst/>
              </a:rPr>
              <a:t> </a:t>
            </a:r>
          </a:p>
        </p:txBody>
      </p:sp>
    </p:spTree>
    <p:extLst>
      <p:ext uri="{BB962C8B-B14F-4D97-AF65-F5344CB8AC3E}">
        <p14:creationId xmlns:p14="http://schemas.microsoft.com/office/powerpoint/2010/main" val="278826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8536" y="0"/>
            <a:ext cx="6654929" cy="6858000"/>
          </a:xfrm>
          <a:prstGeom prst="rect">
            <a:avLst/>
          </a:prstGeom>
        </p:spPr>
      </p:pic>
    </p:spTree>
    <p:extLst>
      <p:ext uri="{BB962C8B-B14F-4D97-AF65-F5344CB8AC3E}">
        <p14:creationId xmlns:p14="http://schemas.microsoft.com/office/powerpoint/2010/main" val="276562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a:spLocks noGrp="1"/>
          </p:cNvSpPr>
          <p:nvPr>
            <p:ph type="title"/>
          </p:nvPr>
        </p:nvSpPr>
        <p:spPr>
          <a:xfrm>
            <a:off x="1981200" y="274638"/>
            <a:ext cx="8229600" cy="5287962"/>
          </a:xfrm>
        </p:spPr>
        <p:txBody>
          <a:bodyPr>
            <a:noAutofit/>
          </a:bodyPr>
          <a:lstStyle/>
          <a:p>
            <a:pPr>
              <a:lnSpc>
                <a:spcPct val="150000"/>
              </a:lnSpc>
            </a:pPr>
            <a:r>
              <a:rPr lang="en-US" sz="4800" b="1" u="sng" dirty="0"/>
              <a:t>Week Three</a:t>
            </a:r>
          </a:p>
          <a:p>
            <a:pPr>
              <a:lnSpc>
                <a:spcPct val="150000"/>
              </a:lnSpc>
            </a:pPr>
            <a:r>
              <a:rPr lang="en-US" sz="4800" b="1" dirty="0"/>
              <a:t>Your generosity serves our</a:t>
            </a:r>
            <a:br>
              <a:rPr lang="en-US" sz="4800" b="1" dirty="0"/>
            </a:br>
            <a:r>
              <a:rPr lang="en-US" sz="4800" b="1" dirty="0"/>
              <a:t>WORLD</a:t>
            </a:r>
          </a:p>
        </p:txBody>
      </p:sp>
    </p:spTree>
    <p:extLst>
      <p:ext uri="{BB962C8B-B14F-4D97-AF65-F5344CB8AC3E}">
        <p14:creationId xmlns:p14="http://schemas.microsoft.com/office/powerpoint/2010/main" val="2658927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6C724E-72A7-27C2-4641-B747D02A3B1B}"/>
              </a:ext>
            </a:extLst>
          </p:cNvPr>
          <p:cNvSpPr>
            <a:spLocks noGrp="1"/>
          </p:cNvSpPr>
          <p:nvPr>
            <p:ph type="title"/>
          </p:nvPr>
        </p:nvSpPr>
        <p:spPr/>
        <p:txBody>
          <a:bodyPr>
            <a:noAutofit/>
          </a:bodyPr>
          <a:lstStyle/>
          <a:p>
            <a:r>
              <a:rPr lang="en-US" b="1" dirty="0">
                <a:latin typeface="Calibri" panose="020F0502020204030204" pitchFamily="34" charset="0"/>
                <a:ea typeface="Calibri" panose="020F0502020204030204" pitchFamily="34" charset="0"/>
                <a:cs typeface="Times New Roman" panose="02020603050405020304" pitchFamily="18" charset="0"/>
              </a:rPr>
              <a:t>How our generosity helps our world:</a:t>
            </a:r>
            <a:br>
              <a:rPr lang="en-US" b="1" dirty="0">
                <a:latin typeface="Calibri" panose="020F0502020204030204" pitchFamily="34" charset="0"/>
                <a:ea typeface="Calibri" panose="020F0502020204030204" pitchFamily="34" charset="0"/>
                <a:cs typeface="Times New Roman" panose="02020603050405020304" pitchFamily="18" charset="0"/>
              </a:rPr>
            </a:br>
            <a:endParaRPr lang="en-US" b="1" dirty="0"/>
          </a:p>
        </p:txBody>
      </p:sp>
      <p:sp>
        <p:nvSpPr>
          <p:cNvPr id="3" name="Content Placeholder 2">
            <a:extLst>
              <a:ext uri="{FF2B5EF4-FFF2-40B4-BE49-F238E27FC236}">
                <a16:creationId xmlns:a16="http://schemas.microsoft.com/office/drawing/2014/main" xmlns="" id="{7EA9C020-3E21-4698-2BA2-A080473DAE2F}"/>
              </a:ext>
            </a:extLst>
          </p:cNvPr>
          <p:cNvSpPr>
            <a:spLocks noGrp="1"/>
          </p:cNvSpPr>
          <p:nvPr>
            <p:ph idx="1"/>
          </p:nvPr>
        </p:nvSpPr>
        <p:spPr>
          <a:xfrm>
            <a:off x="609600" y="992222"/>
            <a:ext cx="10972800" cy="5496128"/>
          </a:xfrm>
        </p:spPr>
        <p:txBody>
          <a:bodyPr>
            <a:normAutofit/>
          </a:bodyPr>
          <a:lstStyle/>
          <a:p>
            <a:pPr marR="0" lvl="0">
              <a:lnSpc>
                <a:spcPct val="107000"/>
              </a:lnSpc>
              <a:spcBef>
                <a:spcPts val="0"/>
              </a:spcBef>
              <a:spcAft>
                <a:spcPts val="0"/>
              </a:spcAft>
              <a:buFont typeface="Wingdings" panose="05000000000000000000" pitchFamily="2" charset="2"/>
              <a:buChar char="Ø"/>
            </a:pPr>
            <a:r>
              <a:rPr lang="en-US" sz="4000" b="1" dirty="0">
                <a:effectLst/>
                <a:latin typeface="Calibri" panose="020F0502020204030204" pitchFamily="34" charset="0"/>
                <a:ea typeface="Calibri" panose="020F0502020204030204" pitchFamily="34" charset="0"/>
                <a:cs typeface="Times New Roman" panose="02020603050405020304" pitchFamily="18" charset="0"/>
              </a:rPr>
              <a:t>Quilts</a:t>
            </a:r>
          </a:p>
          <a:p>
            <a:pPr marL="1028700" marR="0" lvl="1" indent="-571500">
              <a:spcBef>
                <a:spcPts val="0"/>
              </a:spcBef>
              <a:spcAft>
                <a:spcPts val="0"/>
              </a:spcAft>
              <a:buFont typeface="Wingdings" panose="05000000000000000000" pitchFamily="2" charset="2"/>
              <a:buChar char="§"/>
            </a:pPr>
            <a:r>
              <a:rPr lang="en-US" sz="3600" dirty="0">
                <a:latin typeface="Calibri" panose="020F0502020204030204" pitchFamily="34" charset="0"/>
                <a:cs typeface="Times New Roman" panose="02020603050405020304" pitchFamily="18" charset="0"/>
              </a:rPr>
              <a:t>72 quilts sent with Hurricane Helene recovery supply truck</a:t>
            </a:r>
          </a:p>
          <a:p>
            <a:pPr marL="1028700" marR="0" lvl="1" indent="-571500">
              <a:spcBef>
                <a:spcPts val="0"/>
              </a:spcBef>
              <a:spcAft>
                <a:spcPts val="0"/>
              </a:spcAft>
              <a:buFont typeface="Wingdings" panose="05000000000000000000" pitchFamily="2" charset="2"/>
              <a:buChar char="§"/>
            </a:pPr>
            <a:endParaRPr lang="en-US" sz="1800" dirty="0">
              <a:latin typeface="Calibri" panose="020F0502020204030204" pitchFamily="34" charset="0"/>
              <a:cs typeface="Times New Roman" panose="02020603050405020304" pitchFamily="18" charset="0"/>
            </a:endParaRPr>
          </a:p>
          <a:p>
            <a:pPr marL="1028700" marR="0" lvl="1" indent="-571500">
              <a:spcBef>
                <a:spcPts val="0"/>
              </a:spcBef>
              <a:spcAft>
                <a:spcPts val="0"/>
              </a:spcAft>
              <a:buFont typeface="Wingdings" panose="05000000000000000000" pitchFamily="2" charset="2"/>
              <a:buChar char="§"/>
            </a:pPr>
            <a:r>
              <a:rPr lang="en-US" sz="3600" dirty="0">
                <a:latin typeface="Calibri" panose="020F0502020204030204" pitchFamily="34" charset="0"/>
                <a:cs typeface="Times New Roman" panose="02020603050405020304" pitchFamily="18" charset="0"/>
              </a:rPr>
              <a:t>25 quilts given each year for Port Isabella Mission for the poor in Texas</a:t>
            </a:r>
          </a:p>
          <a:p>
            <a:pPr marL="1028700" marR="0" lvl="1" indent="-571500">
              <a:spcBef>
                <a:spcPts val="0"/>
              </a:spcBef>
              <a:spcAft>
                <a:spcPts val="0"/>
              </a:spcAft>
              <a:buFont typeface="Wingdings" panose="05000000000000000000" pitchFamily="2" charset="2"/>
              <a:buChar char="§"/>
            </a:pPr>
            <a:endParaRPr lang="en-US" sz="1800" dirty="0">
              <a:latin typeface="Calibri" panose="020F0502020204030204" pitchFamily="34" charset="0"/>
              <a:cs typeface="Times New Roman" panose="02020603050405020304" pitchFamily="18" charset="0"/>
            </a:endParaRPr>
          </a:p>
          <a:p>
            <a:pPr marL="1028700" marR="0" lvl="1" indent="-571500">
              <a:spcBef>
                <a:spcPts val="0"/>
              </a:spcBef>
              <a:spcAft>
                <a:spcPts val="0"/>
              </a:spcAft>
              <a:buFont typeface="Wingdings" panose="05000000000000000000" pitchFamily="2" charset="2"/>
              <a:buChar char="§"/>
            </a:pPr>
            <a:r>
              <a:rPr lang="en-US" sz="3600" dirty="0">
                <a:latin typeface="Calibri" panose="020F0502020204030204" pitchFamily="34" charset="0"/>
                <a:cs typeface="Times New Roman" panose="02020603050405020304" pitchFamily="18" charset="0"/>
              </a:rPr>
              <a:t>15 boxes of quilts sent to Lutheran World Relief for distribution to those in need around the world</a:t>
            </a:r>
          </a:p>
          <a:p>
            <a:endParaRPr lang="en-US" dirty="0"/>
          </a:p>
        </p:txBody>
      </p:sp>
    </p:spTree>
    <p:extLst>
      <p:ext uri="{BB962C8B-B14F-4D97-AF65-F5344CB8AC3E}">
        <p14:creationId xmlns:p14="http://schemas.microsoft.com/office/powerpoint/2010/main" val="2057416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8B3694FF-7CCB-E9CD-8579-0398248A05AA}"/>
              </a:ext>
            </a:extLst>
          </p:cNvPr>
          <p:cNvSpPr txBox="1"/>
          <p:nvPr/>
        </p:nvSpPr>
        <p:spPr>
          <a:xfrm>
            <a:off x="1001949" y="421105"/>
            <a:ext cx="10437779" cy="3500958"/>
          </a:xfrm>
          <a:prstGeom prst="rect">
            <a:avLst/>
          </a:prstGeom>
          <a:noFill/>
        </p:spPr>
        <p:txBody>
          <a:bodyPr wrap="square">
            <a:spAutoFit/>
          </a:bodyPr>
          <a:lstStyle/>
          <a:p>
            <a:pPr marL="571500" marR="0" lvl="0" indent="-571500">
              <a:lnSpc>
                <a:spcPct val="107000"/>
              </a:lnSpc>
              <a:spcBef>
                <a:spcPts val="0"/>
              </a:spcBef>
              <a:spcAft>
                <a:spcPts val="0"/>
              </a:spcAft>
              <a:buFont typeface="Wingdings" panose="05000000000000000000" pitchFamily="2" charset="2"/>
              <a:buChar char="Ø"/>
            </a:pPr>
            <a:r>
              <a:rPr lang="en-US" sz="4400" b="1" dirty="0">
                <a:latin typeface="Calibri" panose="020F0502020204030204" pitchFamily="34" charset="0"/>
                <a:cs typeface="Times New Roman" panose="02020603050405020304" pitchFamily="18" charset="0"/>
              </a:rPr>
              <a:t>World Hunger</a:t>
            </a:r>
          </a:p>
          <a:p>
            <a:pPr marL="1028700" marR="0" lvl="1" indent="-571500">
              <a:spcBef>
                <a:spcPts val="0"/>
              </a:spcBef>
              <a:spcAft>
                <a:spcPts val="0"/>
              </a:spcAft>
              <a:buFont typeface="Wingdings" panose="05000000000000000000" pitchFamily="2" charset="2"/>
              <a:buChar char="§"/>
            </a:pPr>
            <a:r>
              <a:rPr lang="en-US" sz="3600" dirty="0">
                <a:latin typeface="Calibri" panose="020F0502020204030204" pitchFamily="34" charset="0"/>
                <a:cs typeface="Times New Roman" panose="02020603050405020304" pitchFamily="18" charset="0"/>
              </a:rPr>
              <a:t>Faith gives 1% of our total income each year + additional donations from individual members</a:t>
            </a:r>
          </a:p>
          <a:p>
            <a:pPr marL="1485900" marR="0" lvl="2" indent="-571500">
              <a:lnSpc>
                <a:spcPct val="150000"/>
              </a:lnSpc>
              <a:spcBef>
                <a:spcPts val="0"/>
              </a:spcBef>
              <a:spcAft>
                <a:spcPts val="0"/>
              </a:spcAft>
              <a:buFont typeface="Courier New" panose="02070309020205020404" pitchFamily="49" charset="0"/>
              <a:buChar char="o"/>
            </a:pPr>
            <a:r>
              <a:rPr lang="en-US" sz="3600" dirty="0">
                <a:latin typeface="Calibri" panose="020F0502020204030204" pitchFamily="34" charset="0"/>
                <a:cs typeface="Times New Roman" panose="02020603050405020304" pitchFamily="18" charset="0"/>
              </a:rPr>
              <a:t>2023 – Total given - $5,256</a:t>
            </a:r>
          </a:p>
          <a:p>
            <a:pPr marL="1485900" marR="0" lvl="2" indent="-571500">
              <a:lnSpc>
                <a:spcPct val="150000"/>
              </a:lnSpc>
              <a:spcBef>
                <a:spcPts val="0"/>
              </a:spcBef>
              <a:spcAft>
                <a:spcPts val="0"/>
              </a:spcAft>
              <a:buFont typeface="Courier New" panose="02070309020205020404" pitchFamily="49" charset="0"/>
              <a:buChar char="o"/>
            </a:pPr>
            <a:r>
              <a:rPr lang="en-US" sz="3600" dirty="0">
                <a:latin typeface="Calibri" panose="020F0502020204030204" pitchFamily="34" charset="0"/>
                <a:cs typeface="Times New Roman" panose="02020603050405020304" pitchFamily="18" charset="0"/>
              </a:rPr>
              <a:t>2024 – Given YTD - $5,005</a:t>
            </a:r>
          </a:p>
        </p:txBody>
      </p:sp>
    </p:spTree>
    <p:extLst>
      <p:ext uri="{BB962C8B-B14F-4D97-AF65-F5344CB8AC3E}">
        <p14:creationId xmlns:p14="http://schemas.microsoft.com/office/powerpoint/2010/main" val="3815283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249D38D-19A1-E999-A250-2B91DC2C0807}"/>
              </a:ext>
            </a:extLst>
          </p:cNvPr>
          <p:cNvSpPr txBox="1"/>
          <p:nvPr/>
        </p:nvSpPr>
        <p:spPr>
          <a:xfrm>
            <a:off x="573932" y="445126"/>
            <a:ext cx="11361905" cy="3223959"/>
          </a:xfrm>
          <a:prstGeom prst="rect">
            <a:avLst/>
          </a:prstGeom>
          <a:noFill/>
        </p:spPr>
        <p:txBody>
          <a:bodyPr wrap="square">
            <a:spAutoFit/>
          </a:bodyPr>
          <a:lstStyle/>
          <a:p>
            <a:pPr marL="571500" indent="-571500">
              <a:lnSpc>
                <a:spcPct val="107000"/>
              </a:lnSpc>
              <a:buFont typeface="Wingdings" panose="05000000000000000000" pitchFamily="2" charset="2"/>
              <a:buChar char="Ø"/>
            </a:pPr>
            <a:r>
              <a:rPr lang="en-US" sz="4400" b="1" dirty="0">
                <a:latin typeface="Calibri" panose="020F0502020204030204" pitchFamily="34" charset="0"/>
                <a:cs typeface="Times New Roman" panose="02020603050405020304" pitchFamily="18" charset="0"/>
              </a:rPr>
              <a:t>Lutheran World Relief </a:t>
            </a:r>
          </a:p>
          <a:p>
            <a:pPr marL="1028700" lvl="1" indent="-571500">
              <a:lnSpc>
                <a:spcPct val="150000"/>
              </a:lnSpc>
              <a:buFont typeface="Wingdings" panose="05000000000000000000" pitchFamily="2"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Faith gives 1% of our total income each year</a:t>
            </a:r>
          </a:p>
          <a:p>
            <a:pPr marL="1943100" lvl="3" indent="-571500">
              <a:lnSpc>
                <a:spcPct val="150000"/>
              </a:lnSpc>
              <a:buFont typeface="Courier New" panose="02070309020205020404" pitchFamily="49" charset="0"/>
              <a:buChar char="o"/>
            </a:pPr>
            <a:r>
              <a:rPr lang="en-US" sz="3600" dirty="0">
                <a:effectLst/>
                <a:latin typeface="Calibri" panose="020F0502020204030204" pitchFamily="34" charset="0"/>
                <a:ea typeface="Calibri" panose="020F0502020204030204" pitchFamily="34" charset="0"/>
                <a:cs typeface="Times New Roman" panose="02020603050405020304" pitchFamily="18" charset="0"/>
              </a:rPr>
              <a:t>2023 – Total given - $3,875</a:t>
            </a:r>
          </a:p>
          <a:p>
            <a:pPr marL="1943100" lvl="3" indent="-571500">
              <a:lnSpc>
                <a:spcPct val="150000"/>
              </a:lnSpc>
              <a:spcAft>
                <a:spcPts val="800"/>
              </a:spcAft>
              <a:buFont typeface="Courier New" panose="02070309020205020404" pitchFamily="49" charset="0"/>
              <a:buChar char="o"/>
            </a:pPr>
            <a:r>
              <a:rPr lang="en-US" sz="3600" dirty="0">
                <a:effectLst/>
                <a:latin typeface="Calibri" panose="020F0502020204030204" pitchFamily="34" charset="0"/>
                <a:ea typeface="Calibri" panose="020F0502020204030204" pitchFamily="34" charset="0"/>
                <a:cs typeface="Times New Roman" panose="02020603050405020304" pitchFamily="18" charset="0"/>
              </a:rPr>
              <a:t>2024 – Given YTD - $2,851</a:t>
            </a:r>
          </a:p>
        </p:txBody>
      </p:sp>
    </p:spTree>
    <p:extLst>
      <p:ext uri="{BB962C8B-B14F-4D97-AF65-F5344CB8AC3E}">
        <p14:creationId xmlns:p14="http://schemas.microsoft.com/office/powerpoint/2010/main" val="376720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249D38D-19A1-E999-A250-2B91DC2C0807}"/>
              </a:ext>
            </a:extLst>
          </p:cNvPr>
          <p:cNvSpPr txBox="1"/>
          <p:nvPr/>
        </p:nvSpPr>
        <p:spPr>
          <a:xfrm>
            <a:off x="573932" y="445126"/>
            <a:ext cx="11361905" cy="3309817"/>
          </a:xfrm>
          <a:prstGeom prst="rect">
            <a:avLst/>
          </a:prstGeom>
          <a:noFill/>
        </p:spPr>
        <p:txBody>
          <a:bodyPr wrap="square">
            <a:spAutoFit/>
          </a:bodyPr>
          <a:lstStyle/>
          <a:p>
            <a:pPr marL="571500" indent="-571500">
              <a:lnSpc>
                <a:spcPct val="107000"/>
              </a:lnSpc>
              <a:buFont typeface="Wingdings" panose="05000000000000000000" pitchFamily="2" charset="2"/>
              <a:buChar char="Ø"/>
            </a:pPr>
            <a:r>
              <a:rPr lang="en-US" sz="4400" b="1" dirty="0" smtClean="0">
                <a:latin typeface="Calibri" panose="020F0502020204030204" pitchFamily="34" charset="0"/>
                <a:cs typeface="Times New Roman" panose="02020603050405020304" pitchFamily="18" charset="0"/>
              </a:rPr>
              <a:t>Crossways Bible Camps</a:t>
            </a:r>
            <a:endParaRPr lang="en-US" sz="4400" b="1" dirty="0">
              <a:latin typeface="Calibri" panose="020F0502020204030204" pitchFamily="34" charset="0"/>
              <a:cs typeface="Times New Roman" panose="02020603050405020304" pitchFamily="18" charset="0"/>
            </a:endParaRPr>
          </a:p>
          <a:p>
            <a:pPr marL="1028700" lvl="1" indent="-571500">
              <a:lnSpc>
                <a:spcPct val="150000"/>
              </a:lnSpc>
              <a:buFont typeface="Wingdings" panose="05000000000000000000" pitchFamily="2"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Faith gives 1% of our total income each year</a:t>
            </a:r>
          </a:p>
          <a:p>
            <a:pPr marL="1943100" lvl="3" indent="-571500">
              <a:lnSpc>
                <a:spcPct val="150000"/>
              </a:lnSpc>
              <a:buFont typeface="Courier New" panose="02070309020205020404" pitchFamily="49" charset="0"/>
              <a:buChar char="o"/>
            </a:pPr>
            <a:r>
              <a:rPr lang="en-US" sz="3600" dirty="0">
                <a:effectLst/>
                <a:latin typeface="Calibri" panose="020F0502020204030204" pitchFamily="34" charset="0"/>
                <a:ea typeface="Calibri" panose="020F0502020204030204" pitchFamily="34" charset="0"/>
                <a:cs typeface="Times New Roman" panose="02020603050405020304" pitchFamily="18" charset="0"/>
              </a:rPr>
              <a:t>2023 – Total given - $3,875</a:t>
            </a:r>
          </a:p>
          <a:p>
            <a:pPr marL="1943100" lvl="3" indent="-571500">
              <a:lnSpc>
                <a:spcPct val="150000"/>
              </a:lnSpc>
              <a:spcAft>
                <a:spcPts val="800"/>
              </a:spcAft>
              <a:buFont typeface="Courier New" panose="02070309020205020404" pitchFamily="49" charset="0"/>
              <a:buChar char="o"/>
            </a:pPr>
            <a:r>
              <a:rPr lang="en-US" sz="3600" dirty="0">
                <a:effectLst/>
                <a:latin typeface="Calibri" panose="020F0502020204030204" pitchFamily="34" charset="0"/>
                <a:ea typeface="Calibri" panose="020F0502020204030204" pitchFamily="34" charset="0"/>
                <a:cs typeface="Times New Roman" panose="02020603050405020304" pitchFamily="18" charset="0"/>
              </a:rPr>
              <a:t>2024 – Given YTD - $2,851</a:t>
            </a:r>
          </a:p>
        </p:txBody>
      </p:sp>
    </p:spTree>
    <p:extLst>
      <p:ext uri="{BB962C8B-B14F-4D97-AF65-F5344CB8AC3E}">
        <p14:creationId xmlns:p14="http://schemas.microsoft.com/office/powerpoint/2010/main" val="1063391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249D38D-19A1-E999-A250-2B91DC2C0807}"/>
              </a:ext>
            </a:extLst>
          </p:cNvPr>
          <p:cNvSpPr txBox="1"/>
          <p:nvPr/>
        </p:nvSpPr>
        <p:spPr>
          <a:xfrm>
            <a:off x="573932" y="445126"/>
            <a:ext cx="11361905" cy="3309817"/>
          </a:xfrm>
          <a:prstGeom prst="rect">
            <a:avLst/>
          </a:prstGeom>
          <a:noFill/>
        </p:spPr>
        <p:txBody>
          <a:bodyPr wrap="square">
            <a:spAutoFit/>
          </a:bodyPr>
          <a:lstStyle/>
          <a:p>
            <a:pPr marL="571500" indent="-571500">
              <a:lnSpc>
                <a:spcPct val="107000"/>
              </a:lnSpc>
              <a:buFont typeface="Wingdings" panose="05000000000000000000" pitchFamily="2" charset="2"/>
              <a:buChar char="Ø"/>
            </a:pPr>
            <a:r>
              <a:rPr lang="en-US" sz="4400" b="1" dirty="0">
                <a:latin typeface="Calibri" panose="020F0502020204030204" pitchFamily="34" charset="0"/>
                <a:cs typeface="Times New Roman" panose="02020603050405020304" pitchFamily="18" charset="0"/>
              </a:rPr>
              <a:t>Lutheran </a:t>
            </a:r>
            <a:r>
              <a:rPr lang="en-US" sz="4400" b="1" dirty="0" smtClean="0">
                <a:latin typeface="Calibri" panose="020F0502020204030204" pitchFamily="34" charset="0"/>
                <a:cs typeface="Times New Roman" panose="02020603050405020304" pitchFamily="18" charset="0"/>
              </a:rPr>
              <a:t>Social Services</a:t>
            </a:r>
            <a:endParaRPr lang="en-US" sz="4400" b="1" dirty="0">
              <a:latin typeface="Calibri" panose="020F0502020204030204" pitchFamily="34" charset="0"/>
              <a:cs typeface="Times New Roman" panose="02020603050405020304" pitchFamily="18" charset="0"/>
            </a:endParaRPr>
          </a:p>
          <a:p>
            <a:pPr marL="1028700" lvl="1" indent="-571500">
              <a:lnSpc>
                <a:spcPct val="150000"/>
              </a:lnSpc>
              <a:buFont typeface="Wingdings" panose="05000000000000000000" pitchFamily="2"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Faith gives 1% of our total income each year</a:t>
            </a:r>
          </a:p>
          <a:p>
            <a:pPr marL="1943100" lvl="3" indent="-571500">
              <a:lnSpc>
                <a:spcPct val="150000"/>
              </a:lnSpc>
              <a:buFont typeface="Courier New" panose="02070309020205020404" pitchFamily="49" charset="0"/>
              <a:buChar char="o"/>
            </a:pPr>
            <a:r>
              <a:rPr lang="en-US" sz="3600" dirty="0">
                <a:effectLst/>
                <a:latin typeface="Calibri" panose="020F0502020204030204" pitchFamily="34" charset="0"/>
                <a:ea typeface="Calibri" panose="020F0502020204030204" pitchFamily="34" charset="0"/>
                <a:cs typeface="Times New Roman" panose="02020603050405020304" pitchFamily="18" charset="0"/>
              </a:rPr>
              <a:t>2023 – Total given - $3,875</a:t>
            </a:r>
          </a:p>
          <a:p>
            <a:pPr marL="1943100" lvl="3" indent="-571500">
              <a:lnSpc>
                <a:spcPct val="150000"/>
              </a:lnSpc>
              <a:spcAft>
                <a:spcPts val="800"/>
              </a:spcAft>
              <a:buFont typeface="Courier New" panose="02070309020205020404" pitchFamily="49" charset="0"/>
              <a:buChar char="o"/>
            </a:pPr>
            <a:r>
              <a:rPr lang="en-US" sz="3600" dirty="0">
                <a:effectLst/>
                <a:latin typeface="Calibri" panose="020F0502020204030204" pitchFamily="34" charset="0"/>
                <a:ea typeface="Calibri" panose="020F0502020204030204" pitchFamily="34" charset="0"/>
                <a:cs typeface="Times New Roman" panose="02020603050405020304" pitchFamily="18" charset="0"/>
              </a:rPr>
              <a:t>2024 – Given YTD - $2,851</a:t>
            </a:r>
          </a:p>
        </p:txBody>
      </p:sp>
    </p:spTree>
    <p:extLst>
      <p:ext uri="{BB962C8B-B14F-4D97-AF65-F5344CB8AC3E}">
        <p14:creationId xmlns:p14="http://schemas.microsoft.com/office/powerpoint/2010/main" val="3224338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FA40BCFE-707C-AF4F-64DC-03C1CA43611C}"/>
              </a:ext>
            </a:extLst>
          </p:cNvPr>
          <p:cNvSpPr txBox="1"/>
          <p:nvPr/>
        </p:nvSpPr>
        <p:spPr>
          <a:xfrm>
            <a:off x="398834" y="612844"/>
            <a:ext cx="11507821" cy="3515129"/>
          </a:xfrm>
          <a:prstGeom prst="rect">
            <a:avLst/>
          </a:prstGeom>
          <a:noFill/>
        </p:spPr>
        <p:txBody>
          <a:bodyPr wrap="square">
            <a:spAutoFit/>
          </a:bodyPr>
          <a:lstStyle/>
          <a:p>
            <a:pPr marL="571500" marR="0" lvl="0" indent="-571500">
              <a:lnSpc>
                <a:spcPct val="150000"/>
              </a:lnSpc>
              <a:spcBef>
                <a:spcPts val="0"/>
              </a:spcBef>
              <a:spcAft>
                <a:spcPts val="0"/>
              </a:spcAft>
              <a:buFont typeface="Wingdings" panose="05000000000000000000" pitchFamily="2" charset="2"/>
              <a:buChar char="Ø"/>
            </a:pPr>
            <a:r>
              <a:rPr lang="en-US" sz="3600" dirty="0">
                <a:effectLst/>
                <a:latin typeface="Calibri" panose="020F0502020204030204" pitchFamily="34" charset="0"/>
                <a:ea typeface="Calibri" panose="020F0502020204030204" pitchFamily="34" charset="0"/>
                <a:cs typeface="Times New Roman" panose="02020603050405020304" pitchFamily="18" charset="0"/>
              </a:rPr>
              <a:t> </a:t>
            </a:r>
            <a:r>
              <a:rPr lang="en-US" sz="4400" b="1" dirty="0">
                <a:effectLst/>
                <a:latin typeface="Calibri" panose="020F0502020204030204" pitchFamily="34" charset="0"/>
                <a:ea typeface="Calibri" panose="020F0502020204030204" pitchFamily="34" charset="0"/>
                <a:cs typeface="Times New Roman" panose="02020603050405020304" pitchFamily="18" charset="0"/>
              </a:rPr>
              <a:t>East Central ELCA Synod of Wisconsin </a:t>
            </a:r>
          </a:p>
          <a:p>
            <a:pPr marL="1028700" lvl="1" indent="-571500">
              <a:lnSpc>
                <a:spcPct val="150000"/>
              </a:lnSpc>
              <a:buFont typeface="Wingdings" panose="05000000000000000000" pitchFamily="2" charset="2"/>
              <a:buChar char="§"/>
            </a:pPr>
            <a:r>
              <a:rPr lang="en-US" sz="3600" dirty="0">
                <a:effectLst/>
                <a:latin typeface="Calibri" panose="020F0502020204030204" pitchFamily="34" charset="0"/>
                <a:ea typeface="Calibri" panose="020F0502020204030204" pitchFamily="34" charset="0"/>
                <a:cs typeface="Times New Roman" panose="02020603050405020304" pitchFamily="18" charset="0"/>
              </a:rPr>
              <a:t>Faith gives 3% of our total income each year to ECSW</a:t>
            </a:r>
          </a:p>
          <a:p>
            <a:pPr marL="1485900" lvl="2" indent="-571500">
              <a:lnSpc>
                <a:spcPct val="150000"/>
              </a:lnSpc>
              <a:buFont typeface="Courier New" panose="02070309020205020404" pitchFamily="49" charset="0"/>
              <a:buChar char="o"/>
            </a:pPr>
            <a:r>
              <a:rPr lang="en-US" sz="3600" dirty="0">
                <a:effectLst/>
                <a:latin typeface="Calibri" panose="020F0502020204030204" pitchFamily="34" charset="0"/>
                <a:ea typeface="Calibri" panose="020F0502020204030204" pitchFamily="34" charset="0"/>
                <a:cs typeface="Times New Roman" panose="02020603050405020304" pitchFamily="18" charset="0"/>
              </a:rPr>
              <a:t>2023 – Total given - $9,594</a:t>
            </a:r>
          </a:p>
          <a:p>
            <a:pPr marL="1485900" lvl="2" indent="-571500">
              <a:lnSpc>
                <a:spcPct val="150000"/>
              </a:lnSpc>
              <a:buFont typeface="Courier New" panose="02070309020205020404" pitchFamily="49" charset="0"/>
              <a:buChar char="o"/>
            </a:pPr>
            <a:r>
              <a:rPr lang="en-US" sz="3600" dirty="0">
                <a:effectLst/>
                <a:latin typeface="Calibri" panose="020F0502020204030204" pitchFamily="34" charset="0"/>
                <a:ea typeface="Calibri" panose="020F0502020204030204" pitchFamily="34" charset="0"/>
                <a:cs typeface="Times New Roman" panose="02020603050405020304" pitchFamily="18" charset="0"/>
              </a:rPr>
              <a:t>2024 – Given YTD - $8,553</a:t>
            </a:r>
          </a:p>
        </p:txBody>
      </p:sp>
    </p:spTree>
    <p:extLst>
      <p:ext uri="{BB962C8B-B14F-4D97-AF65-F5344CB8AC3E}">
        <p14:creationId xmlns:p14="http://schemas.microsoft.com/office/powerpoint/2010/main" val="281066488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TotalTime>
  <Words>215</Words>
  <Application>Microsoft Office PowerPoint</Application>
  <PresentationFormat>Custom</PresentationFormat>
  <Paragraphs>36</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1_Office Theme</vt:lpstr>
      <vt:lpstr>Faith Lutheran’s 2024 Stewardship Drive    Growing Our Faith Through Generosity</vt:lpstr>
      <vt:lpstr>PowerPoint Presentation</vt:lpstr>
      <vt:lpstr>Week Three Your generosity serves our WORLD</vt:lpstr>
      <vt:lpstr>How our generosity helps our world: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Faith Lutheran’s 2024 Stewardship Drive    Growing Our Faith Through Generosity</dc:title>
  <dc:creator>Joan Pritzl</dc:creator>
  <cp:lastModifiedBy>Joan Pritzl</cp:lastModifiedBy>
  <cp:revision>4</cp:revision>
  <dcterms:created xsi:type="dcterms:W3CDTF">2024-10-13T23:52:49Z</dcterms:created>
  <dcterms:modified xsi:type="dcterms:W3CDTF">2024-10-21T15:56:57Z</dcterms:modified>
</cp:coreProperties>
</file>